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2" r:id="rId1"/>
  </p:sldMasterIdLst>
  <p:notesMasterIdLst>
    <p:notesMasterId r:id="rId19"/>
  </p:notesMasterIdLst>
  <p:sldIdLst>
    <p:sldId id="256" r:id="rId2"/>
    <p:sldId id="257" r:id="rId3"/>
    <p:sldId id="260" r:id="rId4"/>
    <p:sldId id="258" r:id="rId5"/>
    <p:sldId id="259" r:id="rId6"/>
    <p:sldId id="262" r:id="rId7"/>
    <p:sldId id="266" r:id="rId8"/>
    <p:sldId id="267" r:id="rId9"/>
    <p:sldId id="261" r:id="rId10"/>
    <p:sldId id="271" r:id="rId11"/>
    <p:sldId id="268" r:id="rId12"/>
    <p:sldId id="269" r:id="rId13"/>
    <p:sldId id="272" r:id="rId14"/>
    <p:sldId id="263" r:id="rId15"/>
    <p:sldId id="270" r:id="rId16"/>
    <p:sldId id="265" r:id="rId17"/>
    <p:sldId id="273" r:id="rId18"/>
  </p:sldIdLst>
  <p:sldSz cx="14630400" cy="8229600"/>
  <p:notesSz cx="8229600" cy="14630400"/>
  <p:embeddedFontLs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Lato Bold" panose="020F0502020204030203" charset="0"/>
      <p:bold r:id="rId24"/>
    </p:embeddedFont>
    <p:embeddedFont>
      <p:font typeface="等线" panose="02010600030101010101" pitchFamily="2" charset="-122"/>
      <p:regular r:id="rId25"/>
      <p:bold r:id="rId26"/>
    </p:embeddedFont>
    <p:embeddedFont>
      <p:font typeface="等线 Light" panose="02010600030101010101" pitchFamily="2" charset="-122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31" autoAdjust="0"/>
    <p:restoredTop sz="84791" autoAdjust="0"/>
  </p:normalViewPr>
  <p:slideViewPr>
    <p:cSldViewPr snapToGrid="0" snapToObjects="1">
      <p:cViewPr varScale="1">
        <p:scale>
          <a:sx n="60" d="100"/>
          <a:sy n="60" d="100"/>
        </p:scale>
        <p:origin x="108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3812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Global SHM methods aim to detect changes in a structure's overall behavior by analyzing its dynamic characteristics, such as natural frequencies, damping ratios, and mode shapes.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Despite the advancements in deep learning-based SHM, current methodologies still struggle to achieve full automation. Replicating human perception through vibration- or vision-based deep learning algorithms remains a significant challenge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Local SHM methods focus on specific components or areas of a structure to identify and evaluate damage.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Effective models are needed to process complex datasets and address these limitations.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6CB9C-8317-D584-75B2-C574A405C8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D6BE97-D132-6033-8EC3-7A46C25832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779813-CA85-B41B-1FAF-0467E73573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EECAF-2088-C341-CF12-085A2E0674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996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60B2DC-1929-9E0E-4808-AA28E45F6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962020B-B3DE-61E0-7C7E-20C6352432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967441-FE1F-DB42-5D3D-757D1194D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5EBE5E-D141-79BD-7BE0-A2BBFCEE6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AC934D-B1AD-E9FE-3374-1861E5427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447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97B6F8-6AD2-6EC2-E40B-7F80E6F3E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43B3D9-0B2C-30AC-3796-1A64034397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A1688E-0BD6-B18D-E7C0-5B9315654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359378-3834-FA3B-C15C-6D8A8C9E3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B1A5AA-745D-7081-8EBC-CB01BA699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50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DDFEF8C-5794-4F93-2B23-DBE148A877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00DD8A1-D8BD-CC07-218D-73333820BB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707295-BF3D-207F-E58E-DF476A3F8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B47D47-45EC-7BFD-4043-AD4D71B29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B7D63D-F7A2-427E-2F7F-B673200E3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528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6274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6143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9624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4031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52683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78082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13122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1105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7CF38C-36F4-4041-C26A-1ACA167B0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A17769-8940-1C77-0382-02F1E888E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9043C6-25BC-AC54-5764-BB8D5411B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E19847-982D-4D5A-4280-6AAEF9DFD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02FDD-BE19-CAD1-21DC-9A2453C69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5828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6527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BED8FB-E22E-D191-7920-7F2B713B7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5FFA3F-F553-47BF-1158-3803509D0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6665FD-AD07-BDDD-8C63-3B726D1AA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703AB4-D7B0-F3C2-A42A-1CA4CBF9A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9CB2FA-1711-EB5B-6842-83E97951E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374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5A5A14-4906-2ABC-05DE-D1A9188D8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8CE847-4D6C-5557-0F1A-33E1ADC9FB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1A7CD1-8E6B-E6DA-73D8-721E8519F3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E013BB-FD17-280B-840B-C42EA4944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1D065F2-1BE0-99F6-9974-AB20D521B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9F73C3-9EAC-474C-DC2E-EF515634F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217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185F13-B888-9FD5-E645-691E9E88E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77E922-1D90-C6C8-AB9A-376E6790C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5191F5A-1D66-F8AE-DEB2-7816E1635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AFB26FF-A43F-103D-B1B7-30135D8C45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263BCCF-7459-E66A-7138-4CED95B341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781D19B-FCF0-6816-D661-4B6E54622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9DA55CE-5DAA-1CC1-445C-6FA29F5DE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D3B7A2C-BAC5-074E-6C2F-4CB473F68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76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D25D4A-7D6C-B243-4B45-914FB56A6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A9875EF-A428-E88E-5D88-BC1567C4E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B07616-D3B5-246E-8072-F3B696843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22F1F7C-43D5-8E56-8799-34D4F3957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486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A31D0E5-4810-A04F-2AF4-48FAF6693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7858438-8B71-E3FC-8400-084C804DD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0D54A58-CC0A-5C67-EC4B-7529ED292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189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14FF65-DD5D-E8DC-987F-51DE05D12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CEADF7-9227-9D5A-B73B-6CEEB4804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755B5E0-4494-6105-3DA5-3DA5B26A5D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6729C1D-A39D-8C64-99B7-34A5D4104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95F256-05D8-C4DB-AC95-8F9E593C3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44A478-68D3-30D3-C2FF-98BF3DF07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788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28C423-2A38-477E-088B-4CA156876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10D65FE-8F6F-9461-2AB8-F914718C4F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55303DA-A4D7-2130-89BF-C958B49373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75C815-1B02-454F-F14E-FD8346D1C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06F0A9-7CD6-4B4E-7878-886CC2924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6E1181-1118-A2A9-757B-AB036FD4F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696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F9A66BC-0E2F-CC8D-791F-05AB7CF50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3B2A16-3D66-FC39-4FDE-1C1A83A1EC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48F78D-9784-8E29-820D-77F2550EDB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B088DE-35D6-0404-CB2C-053D159502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BE5902-3F70-01CA-7773-320982061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53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3" r:id="rId20"/>
  </p:sldLayoutIdLst>
  <p:hf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8038" y="730687"/>
            <a:ext cx="7700724" cy="3556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000"/>
              </a:lnSpc>
              <a:buNone/>
            </a:pPr>
            <a:r>
              <a:rPr lang="en-US" sz="5600" b="1" dirty="0">
                <a:solidFill>
                  <a:srgbClr val="282824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Structural Health Monitoring for Civil Infrastructure Using AI and Digital Twins</a:t>
            </a:r>
            <a:endParaRPr lang="en-US" sz="5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72999" y="5285016"/>
            <a:ext cx="7700724" cy="2309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Supervisor: Liu Cheng</a:t>
            </a:r>
          </a:p>
          <a:p>
            <a:pPr marL="0" indent="0">
              <a:lnSpc>
                <a:spcPts val="2550"/>
              </a:lnSpc>
              <a:buNone/>
            </a:pP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ts val="2550"/>
              </a:lnSpc>
              <a:buNone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Student: Zhang Peining (57124831)</a:t>
            </a:r>
          </a:p>
          <a:p>
            <a:pPr marL="0" indent="0">
              <a:lnSpc>
                <a:spcPts val="2550"/>
              </a:lnSpc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208038" y="7153394"/>
            <a:ext cx="329922" cy="329922"/>
          </a:xfrm>
          <a:prstGeom prst="roundRect">
            <a:avLst>
              <a:gd name="adj" fmla="val 27712870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594D359-5297-EF88-4E99-AA965EFF064C}"/>
              </a:ext>
            </a:extLst>
          </p:cNvPr>
          <p:cNvSpPr txBox="1"/>
          <p:nvPr/>
        </p:nvSpPr>
        <p:spPr>
          <a:xfrm>
            <a:off x="1092201" y="1143000"/>
            <a:ext cx="1129029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sz="2400" dirty="0"/>
              <a:t>Normalized using standardization, ensuring that each component had a mean of 0 and a standard deviation of 1. </a:t>
            </a:r>
          </a:p>
          <a:p>
            <a:pPr algn="just"/>
            <a:endParaRPr lang="en-US" altLang="zh-CN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sz="2400" dirty="0"/>
              <a:t>The dataset was split into training, validation, and test sets with proportions of 60%, 20%, and 20%, respectively.</a:t>
            </a:r>
          </a:p>
          <a:p>
            <a:pPr algn="just"/>
            <a:endParaRPr lang="en-US" altLang="zh-CN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sz="2400" dirty="0"/>
              <a:t>The model was trained using the Adam optimizer with an initial learning rate of 0.001 and a batch size of 32.</a:t>
            </a:r>
          </a:p>
          <a:p>
            <a:pPr algn="just"/>
            <a:endParaRPr lang="en-US" altLang="zh-CN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sz="2400" dirty="0"/>
              <a:t>Cross-Entropy Loss was employed as the loss function to calculate the difference between the predicted logits and the true labels. </a:t>
            </a:r>
          </a:p>
          <a:p>
            <a:pPr algn="just"/>
            <a:endParaRPr lang="en-US" altLang="zh-CN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sz="2400" dirty="0"/>
              <a:t>A learning rate scheduler, </a:t>
            </a:r>
            <a:r>
              <a:rPr lang="en-US" altLang="zh-CN" sz="2400" dirty="0" err="1"/>
              <a:t>ReduceLROnPlateau</a:t>
            </a:r>
            <a:r>
              <a:rPr lang="en-US" altLang="zh-CN" sz="2400" dirty="0"/>
              <a:t>, monitored the validation loss during training and reduced the learning rate by a factor of 0.1 if no improvement was observed for 7 consecutive epochs.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12426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EB98511-C8E0-AD61-3266-381EC3D801DC}"/>
              </a:ext>
            </a:extLst>
          </p:cNvPr>
          <p:cNvSpPr/>
          <p:nvPr/>
        </p:nvSpPr>
        <p:spPr>
          <a:xfrm>
            <a:off x="674370" y="530543"/>
            <a:ext cx="4817031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Implemented</a:t>
            </a:r>
            <a:endParaRPr lang="en-US" sz="375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CEC03B0-33FC-7798-627C-FB88AAE20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10" y="2411895"/>
            <a:ext cx="14751359" cy="430603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7A22E01-D672-0C40-5BBC-8AC4FEFCBBBD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990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A9D8A41-145B-5DDD-5674-C6D6016FC149}"/>
              </a:ext>
            </a:extLst>
          </p:cNvPr>
          <p:cNvSpPr/>
          <p:nvPr/>
        </p:nvSpPr>
        <p:spPr>
          <a:xfrm>
            <a:off x="674370" y="530543"/>
            <a:ext cx="4817031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Optimization—Tree structured </a:t>
            </a:r>
            <a:r>
              <a:rPr lang="en-US" sz="3750" b="1" dirty="0" err="1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Parzen</a:t>
            </a:r>
            <a:r>
              <a:rPr lang="en-US" sz="37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Estimators</a:t>
            </a:r>
            <a:endParaRPr lang="en-US" sz="3750" dirty="0"/>
          </a:p>
        </p:txBody>
      </p:sp>
      <p:sp>
        <p:nvSpPr>
          <p:cNvPr id="3" name="流程图: 可选过程 2">
            <a:extLst>
              <a:ext uri="{FF2B5EF4-FFF2-40B4-BE49-F238E27FC236}">
                <a16:creationId xmlns:a16="http://schemas.microsoft.com/office/drawing/2014/main" id="{06AA22AB-A0FF-E93C-1EEC-917DD09E5348}"/>
              </a:ext>
            </a:extLst>
          </p:cNvPr>
          <p:cNvSpPr/>
          <p:nvPr/>
        </p:nvSpPr>
        <p:spPr>
          <a:xfrm>
            <a:off x="2779617" y="1987825"/>
            <a:ext cx="1658013" cy="1258957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Evaluate the Objective Loss Function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流程图: 可选过程 4">
            <a:extLst>
              <a:ext uri="{FF2B5EF4-FFF2-40B4-BE49-F238E27FC236}">
                <a16:creationId xmlns:a16="http://schemas.microsoft.com/office/drawing/2014/main" id="{31080A89-8BB5-AADF-9395-263F05FED802}"/>
              </a:ext>
            </a:extLst>
          </p:cNvPr>
          <p:cNvSpPr/>
          <p:nvPr/>
        </p:nvSpPr>
        <p:spPr>
          <a:xfrm>
            <a:off x="5360410" y="1987824"/>
            <a:ext cx="1658013" cy="1258957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Sort the Candidate points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流程图: 可选过程 5">
            <a:extLst>
              <a:ext uri="{FF2B5EF4-FFF2-40B4-BE49-F238E27FC236}">
                <a16:creationId xmlns:a16="http://schemas.microsoft.com/office/drawing/2014/main" id="{0762EE98-3C95-08E3-E3F4-67ED9D2933A1}"/>
              </a:ext>
            </a:extLst>
          </p:cNvPr>
          <p:cNvSpPr/>
          <p:nvPr/>
        </p:nvSpPr>
        <p:spPr>
          <a:xfrm>
            <a:off x="4833104" y="4101963"/>
            <a:ext cx="2712621" cy="1258957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Split into 'Good Points' and 'Bad Points'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流程图: 可选过程 6">
            <a:extLst>
              <a:ext uri="{FF2B5EF4-FFF2-40B4-BE49-F238E27FC236}">
                <a16:creationId xmlns:a16="http://schemas.microsoft.com/office/drawing/2014/main" id="{06AA22AB-A0FF-E93C-1EEC-917DD09E5348}"/>
              </a:ext>
            </a:extLst>
          </p:cNvPr>
          <p:cNvSpPr/>
          <p:nvPr/>
        </p:nvSpPr>
        <p:spPr>
          <a:xfrm>
            <a:off x="5360406" y="6260467"/>
            <a:ext cx="1658013" cy="1258957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>
                <a:solidFill>
                  <a:schemeClr val="tx1"/>
                </a:solidFill>
              </a:rPr>
              <a:t>Kernel Density Estimation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流程图: 可选过程 7">
            <a:extLst>
              <a:ext uri="{FF2B5EF4-FFF2-40B4-BE49-F238E27FC236}">
                <a16:creationId xmlns:a16="http://schemas.microsoft.com/office/drawing/2014/main" id="{34739C20-0F92-0E15-B8FB-1493D63034A2}"/>
              </a:ext>
            </a:extLst>
          </p:cNvPr>
          <p:cNvSpPr/>
          <p:nvPr/>
        </p:nvSpPr>
        <p:spPr>
          <a:xfrm>
            <a:off x="1789043" y="6260467"/>
            <a:ext cx="2648587" cy="1258957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>
                <a:solidFill>
                  <a:schemeClr val="tx1"/>
                </a:solidFill>
              </a:rPr>
              <a:t>Generate New Candidate Points by computing the ratio of 'Good Points' and 'Bad Points'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377622BB-2986-147F-D566-8BF15C69B361}"/>
              </a:ext>
            </a:extLst>
          </p:cNvPr>
          <p:cNvSpPr/>
          <p:nvPr/>
        </p:nvSpPr>
        <p:spPr>
          <a:xfrm>
            <a:off x="4437630" y="2544416"/>
            <a:ext cx="922780" cy="245165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63ECFD84-9DFC-DB1C-2537-6E6F75D15F79}"/>
              </a:ext>
            </a:extLst>
          </p:cNvPr>
          <p:cNvSpPr/>
          <p:nvPr/>
        </p:nvSpPr>
        <p:spPr>
          <a:xfrm>
            <a:off x="2158540" y="2517366"/>
            <a:ext cx="594836" cy="245165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流程图: 可选过程 11">
            <a:extLst>
              <a:ext uri="{FF2B5EF4-FFF2-40B4-BE49-F238E27FC236}">
                <a16:creationId xmlns:a16="http://schemas.microsoft.com/office/drawing/2014/main" id="{B6253FA6-CDB8-514A-0048-DFE006326B4E}"/>
              </a:ext>
            </a:extLst>
          </p:cNvPr>
          <p:cNvSpPr/>
          <p:nvPr/>
        </p:nvSpPr>
        <p:spPr>
          <a:xfrm>
            <a:off x="190500" y="1986896"/>
            <a:ext cx="1968040" cy="1258957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Initially random select hyperparameter configurations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" name="箭头: 下 14">
            <a:extLst>
              <a:ext uri="{FF2B5EF4-FFF2-40B4-BE49-F238E27FC236}">
                <a16:creationId xmlns:a16="http://schemas.microsoft.com/office/drawing/2014/main" id="{9F212EF0-906E-D880-E4D5-6D728CE80C1A}"/>
              </a:ext>
            </a:extLst>
          </p:cNvPr>
          <p:cNvSpPr/>
          <p:nvPr/>
        </p:nvSpPr>
        <p:spPr>
          <a:xfrm>
            <a:off x="6076772" y="3239798"/>
            <a:ext cx="225287" cy="862165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箭头: 下 15">
            <a:extLst>
              <a:ext uri="{FF2B5EF4-FFF2-40B4-BE49-F238E27FC236}">
                <a16:creationId xmlns:a16="http://schemas.microsoft.com/office/drawing/2014/main" id="{9B125DE9-00B9-137C-FD17-0EDA1AFDA5F3}"/>
              </a:ext>
            </a:extLst>
          </p:cNvPr>
          <p:cNvSpPr/>
          <p:nvPr/>
        </p:nvSpPr>
        <p:spPr>
          <a:xfrm>
            <a:off x="6076770" y="5379611"/>
            <a:ext cx="225287" cy="862165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箭头: 左 16">
            <a:extLst>
              <a:ext uri="{FF2B5EF4-FFF2-40B4-BE49-F238E27FC236}">
                <a16:creationId xmlns:a16="http://schemas.microsoft.com/office/drawing/2014/main" id="{E1DB68FF-00D1-CE8D-BEE8-6255FA19484E}"/>
              </a:ext>
            </a:extLst>
          </p:cNvPr>
          <p:cNvSpPr/>
          <p:nvPr/>
        </p:nvSpPr>
        <p:spPr>
          <a:xfrm>
            <a:off x="4437634" y="6781623"/>
            <a:ext cx="922776" cy="216643"/>
          </a:xfrm>
          <a:prstGeom prst="lef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6E503D9B-50C8-4C89-B46F-903AF9A8972A}"/>
              </a:ext>
            </a:extLst>
          </p:cNvPr>
          <p:cNvSpPr/>
          <p:nvPr/>
        </p:nvSpPr>
        <p:spPr>
          <a:xfrm>
            <a:off x="3233530" y="3246782"/>
            <a:ext cx="355908" cy="2994993"/>
          </a:xfrm>
          <a:prstGeom prst="up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A5ADC1F-F429-8F0D-3E12-B9A2B9C1187A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879823B2-F1B1-F955-029B-3A0C2A308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8125" y="1495118"/>
            <a:ext cx="6932275" cy="588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192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68F1F1D-07FC-2407-CE6B-4F04838BD6AF}"/>
              </a:ext>
            </a:extLst>
          </p:cNvPr>
          <p:cNvSpPr txBox="1"/>
          <p:nvPr/>
        </p:nvSpPr>
        <p:spPr>
          <a:xfrm>
            <a:off x="1651000" y="1384300"/>
            <a:ext cx="100965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Use for TPE</a:t>
            </a:r>
          </a:p>
          <a:p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'</a:t>
            </a:r>
            <a:r>
              <a:rPr lang="en-US" altLang="zh-CN" sz="2400" dirty="0" err="1"/>
              <a:t>num_layers</a:t>
            </a:r>
            <a:r>
              <a:rPr lang="en-US" altLang="zh-CN" sz="2400" dirty="0"/>
              <a:t>': </a:t>
            </a:r>
            <a:r>
              <a:rPr lang="en-US" altLang="zh-CN" sz="2400" dirty="0" err="1"/>
              <a:t>trial.suggest_categorical</a:t>
            </a:r>
            <a:r>
              <a:rPr lang="en-US" altLang="zh-CN" sz="2400" dirty="0"/>
              <a:t>('</a:t>
            </a:r>
            <a:r>
              <a:rPr lang="en-US" altLang="zh-CN" sz="2400" dirty="0" err="1"/>
              <a:t>num_layers</a:t>
            </a:r>
            <a:r>
              <a:rPr lang="en-US" altLang="zh-CN" sz="2400" dirty="0"/>
              <a:t>', [1,2,3,4]),</a:t>
            </a:r>
          </a:p>
          <a:p>
            <a:r>
              <a:rPr lang="en-US" altLang="zh-CN" sz="2400" dirty="0"/>
              <a:t>'</a:t>
            </a:r>
            <a:r>
              <a:rPr lang="en-US" altLang="zh-CN" sz="2400" dirty="0" err="1"/>
              <a:t>hidden_size</a:t>
            </a:r>
            <a:r>
              <a:rPr lang="en-US" altLang="zh-CN" sz="2400" dirty="0"/>
              <a:t>': </a:t>
            </a:r>
            <a:r>
              <a:rPr lang="en-US" altLang="zh-CN" sz="2400" dirty="0" err="1"/>
              <a:t>trial.suggest_categorical</a:t>
            </a:r>
            <a:r>
              <a:rPr lang="en-US" altLang="zh-CN" sz="2400" dirty="0"/>
              <a:t>('</a:t>
            </a:r>
            <a:r>
              <a:rPr lang="en-US" altLang="zh-CN" sz="2400" dirty="0" err="1"/>
              <a:t>num_hidden_units</a:t>
            </a:r>
            <a:r>
              <a:rPr lang="en-US" altLang="zh-CN" sz="2400" dirty="0"/>
              <a:t>', [32,64,128,256])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28778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359353"/>
            <a:ext cx="1299841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Results for only Y-axis vibration signal</a:t>
            </a:r>
            <a:endParaRPr lang="en-US" sz="4450" dirty="0"/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FB6EA6E3-12AF-ECE4-6681-60808E786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55" y="1276350"/>
            <a:ext cx="14381689" cy="5098424"/>
          </a:xfrm>
          <a:prstGeom prst="rect">
            <a:avLst/>
          </a:prstGeom>
        </p:spPr>
      </p:pic>
      <p:graphicFrame>
        <p:nvGraphicFramePr>
          <p:cNvPr id="26" name="表格 25">
            <a:extLst>
              <a:ext uri="{FF2B5EF4-FFF2-40B4-BE49-F238E27FC236}">
                <a16:creationId xmlns:a16="http://schemas.microsoft.com/office/drawing/2014/main" id="{946AA5B1-E2AA-FB46-51CA-FCE489ABC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9851004"/>
              </p:ext>
            </p:extLst>
          </p:nvPr>
        </p:nvGraphicFramePr>
        <p:xfrm>
          <a:off x="2416195" y="6619705"/>
          <a:ext cx="9753600" cy="9946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40351438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550875816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219647991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586627161"/>
                    </a:ext>
                  </a:extLst>
                </a:gridCol>
              </a:tblGrid>
              <a:tr h="573985">
                <a:tc>
                  <a:txBody>
                    <a:bodyPr/>
                    <a:lstStyle/>
                    <a:p>
                      <a:pPr algn="ctr"/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Accuracy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Precision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Recall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F1-Score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9253978"/>
                  </a:ext>
                </a:extLst>
              </a:tr>
              <a:tr h="314926">
                <a:tc>
                  <a:txBody>
                    <a:bodyPr/>
                    <a:lstStyle/>
                    <a:p>
                      <a:pPr algn="ctr"/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99.32%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99.32%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99.32%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aseline="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99.32%</a:t>
                      </a:r>
                      <a:endParaRPr lang="zh-CN" altLang="en-US" baseline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104690"/>
                  </a:ext>
                </a:extLst>
              </a:tr>
            </a:tbl>
          </a:graphicData>
        </a:graphic>
      </p:graphicFrame>
      <p:sp>
        <p:nvSpPr>
          <p:cNvPr id="27" name="文本框 26">
            <a:extLst>
              <a:ext uri="{FF2B5EF4-FFF2-40B4-BE49-F238E27FC236}">
                <a16:creationId xmlns:a16="http://schemas.microsoft.com/office/drawing/2014/main" id="{9C7C711F-CEFE-5B05-7684-C2B778513CCC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11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3D37965-CCDF-24BF-7EC7-432B6096BDFA}"/>
              </a:ext>
            </a:extLst>
          </p:cNvPr>
          <p:cNvSpPr txBox="1"/>
          <p:nvPr/>
        </p:nvSpPr>
        <p:spPr>
          <a:xfrm>
            <a:off x="4857749" y="7650442"/>
            <a:ext cx="4914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Evaluation metrics of the testing data</a:t>
            </a:r>
            <a:endParaRPr lang="zh-CN" altLang="en-US" sz="2400" b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F37875-4279-EEF8-4DA3-08FC18CFB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13093A1C-272B-8511-D59C-4536D32BBD34}"/>
              </a:ext>
            </a:extLst>
          </p:cNvPr>
          <p:cNvSpPr/>
          <p:nvPr/>
        </p:nvSpPr>
        <p:spPr>
          <a:xfrm>
            <a:off x="793790" y="359353"/>
            <a:ext cx="1299841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Results for all three axis vibration signals</a:t>
            </a:r>
            <a:endParaRPr lang="en-US" sz="445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3F8DF0-1BAD-AA61-E7D0-4D7AA6E7B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12" y="1295399"/>
            <a:ext cx="14379365" cy="5097600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F59754EB-D299-552C-E3D2-07C3077B39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643259"/>
              </p:ext>
            </p:extLst>
          </p:nvPr>
        </p:nvGraphicFramePr>
        <p:xfrm>
          <a:off x="2438400" y="6602067"/>
          <a:ext cx="9753600" cy="9946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40351438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550875816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219647991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586627161"/>
                    </a:ext>
                  </a:extLst>
                </a:gridCol>
              </a:tblGrid>
              <a:tr h="573985">
                <a:tc>
                  <a:txBody>
                    <a:bodyPr/>
                    <a:lstStyle/>
                    <a:p>
                      <a:pPr algn="ctr"/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Accuracy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Precision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Recall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F1-Score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9253978"/>
                  </a:ext>
                </a:extLst>
              </a:tr>
              <a:tr h="314926">
                <a:tc>
                  <a:txBody>
                    <a:bodyPr/>
                    <a:lstStyle/>
                    <a:p>
                      <a:pPr algn="ctr"/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76.03%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76.75%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aseline="0" dirty="0">
                          <a:latin typeface="Calibri" panose="020F0502020204030204" pitchFamily="34" charset="0"/>
                        </a:rPr>
                        <a:t>76.03%</a:t>
                      </a:r>
                      <a:endParaRPr lang="zh-CN" altLang="en-US" baseline="0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aseline="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75.95%</a:t>
                      </a:r>
                      <a:endParaRPr lang="zh-CN" altLang="en-US" baseline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104690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EC73E1CD-B2BA-7BDF-CD13-CB73AE0D4DF5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12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2FF7293-9555-C69E-0D67-21BEC68767A1}"/>
              </a:ext>
            </a:extLst>
          </p:cNvPr>
          <p:cNvSpPr txBox="1"/>
          <p:nvPr/>
        </p:nvSpPr>
        <p:spPr>
          <a:xfrm>
            <a:off x="4857750" y="7639414"/>
            <a:ext cx="4914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Evaluation metrics of the testing data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22749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52676" y="626984"/>
            <a:ext cx="6664285" cy="659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Next Steps and Future Work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57714" y="1602820"/>
            <a:ext cx="22860" cy="6094095"/>
          </a:xfrm>
          <a:prstGeom prst="roundRect">
            <a:avLst>
              <a:gd name="adj" fmla="val 138453"/>
            </a:avLst>
          </a:prstGeom>
          <a:solidFill>
            <a:srgbClr val="CBC5B8"/>
          </a:solidFill>
          <a:ln/>
        </p:spPr>
      </p:sp>
      <p:sp>
        <p:nvSpPr>
          <p:cNvPr id="5" name="Shape 2"/>
          <p:cNvSpPr/>
          <p:nvPr/>
        </p:nvSpPr>
        <p:spPr>
          <a:xfrm>
            <a:off x="983635" y="2065973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CBC5B8"/>
          </a:solidFill>
          <a:ln/>
        </p:spPr>
      </p:sp>
      <p:sp>
        <p:nvSpPr>
          <p:cNvPr id="6" name="Shape 3"/>
          <p:cNvSpPr/>
          <p:nvPr/>
        </p:nvSpPr>
        <p:spPr>
          <a:xfrm>
            <a:off x="531793" y="1840111"/>
            <a:ext cx="474702" cy="4747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7" name="Text 4"/>
          <p:cNvSpPr/>
          <p:nvPr/>
        </p:nvSpPr>
        <p:spPr>
          <a:xfrm>
            <a:off x="677287" y="1919169"/>
            <a:ext cx="183594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1929646" y="1813799"/>
            <a:ext cx="3319582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Sampling Optimization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929646" y="2269927"/>
            <a:ext cx="6190178" cy="1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Employ Bayesian optimization to determine optimal locations and number of sampling points, reducing data collection costs while maintaining accuracy.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983635" y="4167664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CBC5B8"/>
          </a:solidFill>
          <a:ln/>
        </p:spPr>
      </p:sp>
      <p:sp>
        <p:nvSpPr>
          <p:cNvPr id="11" name="Shape 8"/>
          <p:cNvSpPr/>
          <p:nvPr/>
        </p:nvSpPr>
        <p:spPr>
          <a:xfrm>
            <a:off x="531793" y="3941803"/>
            <a:ext cx="474702" cy="4747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2" name="Text 9"/>
          <p:cNvSpPr/>
          <p:nvPr/>
        </p:nvSpPr>
        <p:spPr>
          <a:xfrm>
            <a:off x="677287" y="4020860"/>
            <a:ext cx="183594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1929646" y="3915490"/>
            <a:ext cx="337101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Structure Refinement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1929646" y="4371618"/>
            <a:ext cx="6190178" cy="1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Address overfitting issues through regularization techniques and cross-validation, followed by hyperparameter optimization for improved performance.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983635" y="6269355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CBC5B8"/>
          </a:solidFill>
          <a:ln/>
        </p:spPr>
      </p:sp>
      <p:sp>
        <p:nvSpPr>
          <p:cNvPr id="16" name="Shape 13"/>
          <p:cNvSpPr/>
          <p:nvPr/>
        </p:nvSpPr>
        <p:spPr>
          <a:xfrm>
            <a:off x="531793" y="6043494"/>
            <a:ext cx="474702" cy="4747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7" name="Text 14"/>
          <p:cNvSpPr/>
          <p:nvPr/>
        </p:nvSpPr>
        <p:spPr>
          <a:xfrm>
            <a:off x="677287" y="6122551"/>
            <a:ext cx="183594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929646" y="6017181"/>
            <a:ext cx="2637473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Comparative Analysis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929646" y="6473310"/>
            <a:ext cx="6190178" cy="1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Explore alternative pretrained models and machine learning approaches to identify the most effective solution for bridge health monitoring.</a:t>
            </a:r>
            <a:endParaRPr lang="en-US" sz="1650" dirty="0"/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289C008D-0223-ADDC-6760-C306B3AAF857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13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7066472-25E1-7C01-2C0C-7E045A49B6DF}"/>
              </a:ext>
            </a:extLst>
          </p:cNvPr>
          <p:cNvSpPr txBox="1"/>
          <p:nvPr/>
        </p:nvSpPr>
        <p:spPr>
          <a:xfrm>
            <a:off x="1752600" y="1308100"/>
            <a:ext cx="104902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zh-CN" altLang="en-US" sz="2800" dirty="0"/>
              <a:t>对</a:t>
            </a:r>
            <a:r>
              <a:rPr lang="en-US" altLang="zh-CN" sz="2800" dirty="0"/>
              <a:t>y</a:t>
            </a:r>
            <a:r>
              <a:rPr lang="zh-CN" altLang="en-US" sz="2800" dirty="0"/>
              <a:t>方向上的数据点分析，取最优点，可以通过加超参数然后利用优化来找到最优的点</a:t>
            </a:r>
            <a:endParaRPr lang="en-US" altLang="zh-CN" sz="2800" dirty="0"/>
          </a:p>
          <a:p>
            <a:pPr marL="971550" lvl="1" indent="-514350" algn="just">
              <a:buFont typeface="+mj-lt"/>
              <a:buAutoNum type="alphaLcParenR"/>
            </a:pPr>
            <a:r>
              <a:rPr lang="zh-CN" altLang="en-US" sz="2800" dirty="0"/>
              <a:t>先让每个点都受到外力，再选取某几个点的震动数据来进行训练（现实生活中来监测特定点的震动数据从而可以减少</a:t>
            </a:r>
            <a:r>
              <a:rPr lang="en-US" altLang="zh-CN" sz="2800" dirty="0"/>
              <a:t>sensor</a:t>
            </a:r>
            <a:r>
              <a:rPr lang="zh-CN" altLang="en-US" sz="2800" dirty="0"/>
              <a:t>的数量）</a:t>
            </a:r>
            <a:endParaRPr lang="en-US" altLang="zh-CN" sz="2800" dirty="0"/>
          </a:p>
          <a:p>
            <a:pPr lvl="2" algn="just"/>
            <a:r>
              <a:rPr lang="zh-CN" altLang="en-US" sz="2800" dirty="0">
                <a:solidFill>
                  <a:srgbClr val="FF0000"/>
                </a:solidFill>
              </a:rPr>
              <a:t>考虑到实际生活中桥梁受到的力可能来自各个地方，所以我就选取所有受到外力的点来模拟生活中来自四面八方的力，然后选取</a:t>
            </a:r>
            <a:r>
              <a:rPr lang="en-US" altLang="zh-CN" sz="2800" dirty="0">
                <a:solidFill>
                  <a:srgbClr val="FF0000"/>
                </a:solidFill>
              </a:rPr>
              <a:t>10</a:t>
            </a:r>
            <a:r>
              <a:rPr lang="zh-CN" altLang="en-US" sz="2800" dirty="0">
                <a:solidFill>
                  <a:srgbClr val="FF0000"/>
                </a:solidFill>
              </a:rPr>
              <a:t>个点来作为安装</a:t>
            </a:r>
            <a:r>
              <a:rPr lang="en-US" altLang="zh-CN" sz="2800" dirty="0">
                <a:solidFill>
                  <a:srgbClr val="FF0000"/>
                </a:solidFill>
              </a:rPr>
              <a:t>sensor</a:t>
            </a:r>
            <a:r>
              <a:rPr lang="zh-CN" altLang="en-US" sz="2800" dirty="0">
                <a:solidFill>
                  <a:srgbClr val="FF0000"/>
                </a:solidFill>
              </a:rPr>
              <a:t>的点</a:t>
            </a:r>
            <a:endParaRPr lang="en-US" altLang="zh-CN" sz="2800" dirty="0">
              <a:solidFill>
                <a:srgbClr val="FF0000"/>
              </a:solidFill>
            </a:endParaRPr>
          </a:p>
          <a:p>
            <a:pPr marL="971550" lvl="1" indent="-514350" algn="just">
              <a:buFont typeface="+mj-lt"/>
              <a:buAutoNum type="alphaLcParenR"/>
            </a:pPr>
            <a:r>
              <a:rPr lang="zh-CN" altLang="en-US" sz="2800" dirty="0"/>
              <a:t>选取某几个点受到外力，再从这几个点的</a:t>
            </a:r>
            <a:r>
              <a:rPr lang="en-US" altLang="zh-CN" sz="2800" dirty="0"/>
              <a:t>csv</a:t>
            </a:r>
            <a:r>
              <a:rPr lang="zh-CN" altLang="en-US" sz="2800" dirty="0"/>
              <a:t>中选取所有点的震动数据进行训练</a:t>
            </a:r>
            <a:endParaRPr lang="en-US" altLang="zh-CN" sz="2800" dirty="0"/>
          </a:p>
          <a:p>
            <a:pPr marL="514350" indent="-514350" algn="just">
              <a:buFont typeface="+mj-lt"/>
              <a:buAutoNum type="arabicPeriod"/>
            </a:pPr>
            <a:r>
              <a:rPr lang="zh-CN" altLang="en-US" sz="2800" dirty="0"/>
              <a:t>对比试验，用不同模型</a:t>
            </a:r>
            <a:r>
              <a:rPr lang="en-US" altLang="zh-CN" sz="2800" dirty="0"/>
              <a:t>/</a:t>
            </a:r>
            <a:r>
              <a:rPr lang="zh-CN" altLang="en-US" sz="2800" dirty="0"/>
              <a:t>拼接其他模型来比较模型性能</a:t>
            </a:r>
            <a:endParaRPr lang="en-US" altLang="zh-CN" sz="2800" dirty="0"/>
          </a:p>
          <a:p>
            <a:pPr marL="514350" indent="-514350" algn="just">
              <a:buFont typeface="+mj-lt"/>
              <a:buAutoNum type="arabicPeriod"/>
            </a:pPr>
            <a:r>
              <a:rPr lang="zh-CN" altLang="en-US" sz="2800" dirty="0"/>
              <a:t>将</a:t>
            </a:r>
            <a:r>
              <a:rPr lang="en-US" altLang="zh-CN" sz="2800" dirty="0" err="1"/>
              <a:t>xyz</a:t>
            </a:r>
            <a:r>
              <a:rPr lang="zh-CN" altLang="en-US" sz="2800" dirty="0"/>
              <a:t>三个方向的点按照不同方式堆叠，来检验</a:t>
            </a:r>
            <a:r>
              <a:rPr lang="en-US" altLang="zh-CN" sz="2800" dirty="0" err="1"/>
              <a:t>xyz</a:t>
            </a:r>
            <a:r>
              <a:rPr lang="zh-CN" altLang="en-US" sz="2800" dirty="0"/>
              <a:t>是否效果好</a:t>
            </a:r>
            <a:endParaRPr lang="en-US" altLang="zh-CN" sz="2800" dirty="0"/>
          </a:p>
          <a:p>
            <a:pPr marL="514350" indent="-514350" algn="just">
              <a:buFont typeface="+mj-lt"/>
              <a:buAutoNum type="arabicPeriod"/>
            </a:pPr>
            <a:r>
              <a:rPr lang="zh-CN" altLang="en-US" sz="2800" dirty="0"/>
              <a:t>可视化</a:t>
            </a:r>
            <a:r>
              <a:rPr lang="en-US" altLang="zh-CN" sz="2800" dirty="0"/>
              <a:t>y</a:t>
            </a:r>
            <a:r>
              <a:rPr lang="zh-CN" altLang="en-US" sz="2800" dirty="0"/>
              <a:t>的震动分布和</a:t>
            </a:r>
            <a:r>
              <a:rPr lang="en-US" altLang="zh-CN" sz="2800" dirty="0" err="1"/>
              <a:t>xz</a:t>
            </a:r>
            <a:r>
              <a:rPr lang="zh-CN" altLang="en-US" sz="2800" dirty="0"/>
              <a:t>的震动分布</a:t>
            </a:r>
          </a:p>
        </p:txBody>
      </p:sp>
    </p:spTree>
    <p:extLst>
      <p:ext uri="{BB962C8B-B14F-4D97-AF65-F5344CB8AC3E}">
        <p14:creationId xmlns:p14="http://schemas.microsoft.com/office/powerpoint/2010/main" val="156761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6847" y="838676"/>
            <a:ext cx="7703106" cy="12863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82824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Background of SHM</a:t>
            </a:r>
            <a:endParaRPr lang="en-US" sz="40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04146" y="2433757"/>
            <a:ext cx="22860" cy="4957048"/>
          </a:xfrm>
          <a:prstGeom prst="roundRect">
            <a:avLst>
              <a:gd name="adj" fmla="val 135069"/>
            </a:avLst>
          </a:prstGeom>
          <a:solidFill>
            <a:srgbClr val="CBC5B8"/>
          </a:solidFill>
          <a:ln/>
        </p:spPr>
      </p:sp>
      <p:sp>
        <p:nvSpPr>
          <p:cNvPr id="5" name="Shape 2"/>
          <p:cNvSpPr/>
          <p:nvPr/>
        </p:nvSpPr>
        <p:spPr>
          <a:xfrm>
            <a:off x="6724233" y="2885242"/>
            <a:ext cx="720447" cy="22860"/>
          </a:xfrm>
          <a:prstGeom prst="roundRect">
            <a:avLst>
              <a:gd name="adj" fmla="val 135069"/>
            </a:avLst>
          </a:prstGeom>
          <a:solidFill>
            <a:srgbClr val="CBC5B8"/>
          </a:solidFill>
          <a:ln/>
        </p:spPr>
      </p:sp>
      <p:sp>
        <p:nvSpPr>
          <p:cNvPr id="6" name="Shape 3"/>
          <p:cNvSpPr/>
          <p:nvPr/>
        </p:nvSpPr>
        <p:spPr>
          <a:xfrm>
            <a:off x="6284059" y="2665214"/>
            <a:ext cx="463034" cy="463034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7" name="Text 4"/>
          <p:cNvSpPr/>
          <p:nvPr/>
        </p:nvSpPr>
        <p:spPr>
          <a:xfrm>
            <a:off x="6425982" y="2742367"/>
            <a:ext cx="179070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47623" y="2639497"/>
            <a:ext cx="2573060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Importance of SHM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47623" y="3084552"/>
            <a:ext cx="6262330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SHM is crucial for early detection of structural defects, real-time monitoring, and safety assessment of aging infrastructure.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24233" y="4606171"/>
            <a:ext cx="720447" cy="22860"/>
          </a:xfrm>
          <a:prstGeom prst="roundRect">
            <a:avLst>
              <a:gd name="adj" fmla="val 135069"/>
            </a:avLst>
          </a:prstGeom>
          <a:solidFill>
            <a:srgbClr val="CBC5B8"/>
          </a:solidFill>
          <a:ln/>
        </p:spPr>
      </p:sp>
      <p:sp>
        <p:nvSpPr>
          <p:cNvPr id="11" name="Shape 8"/>
          <p:cNvSpPr/>
          <p:nvPr/>
        </p:nvSpPr>
        <p:spPr>
          <a:xfrm>
            <a:off x="6284059" y="4386143"/>
            <a:ext cx="463034" cy="463034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2" name="Text 9"/>
          <p:cNvSpPr/>
          <p:nvPr/>
        </p:nvSpPr>
        <p:spPr>
          <a:xfrm>
            <a:off x="6425982" y="4463296"/>
            <a:ext cx="179070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400" dirty="0"/>
          </a:p>
        </p:txBody>
      </p:sp>
      <p:sp>
        <p:nvSpPr>
          <p:cNvPr id="15" name="Shape 12"/>
          <p:cNvSpPr/>
          <p:nvPr/>
        </p:nvSpPr>
        <p:spPr>
          <a:xfrm>
            <a:off x="6724233" y="6327100"/>
            <a:ext cx="720447" cy="22860"/>
          </a:xfrm>
          <a:prstGeom prst="roundRect">
            <a:avLst>
              <a:gd name="adj" fmla="val 135069"/>
            </a:avLst>
          </a:prstGeom>
          <a:solidFill>
            <a:srgbClr val="CBC5B8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4059" y="6107073"/>
            <a:ext cx="463034" cy="463034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7" name="Text 14"/>
          <p:cNvSpPr/>
          <p:nvPr/>
        </p:nvSpPr>
        <p:spPr>
          <a:xfrm>
            <a:off x="6425982" y="6184225"/>
            <a:ext cx="179070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400" dirty="0"/>
          </a:p>
        </p:txBody>
      </p:sp>
      <p:sp>
        <p:nvSpPr>
          <p:cNvPr id="20" name="Text 15"/>
          <p:cNvSpPr/>
          <p:nvPr/>
        </p:nvSpPr>
        <p:spPr>
          <a:xfrm>
            <a:off x="7647623" y="4420117"/>
            <a:ext cx="278522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Advanced SHM Benefits</a:t>
            </a:r>
            <a:endParaRPr lang="en-US" sz="2000" dirty="0"/>
          </a:p>
        </p:txBody>
      </p:sp>
      <p:sp>
        <p:nvSpPr>
          <p:cNvPr id="21" name="Text 16"/>
          <p:cNvSpPr/>
          <p:nvPr/>
        </p:nvSpPr>
        <p:spPr>
          <a:xfrm>
            <a:off x="7647623" y="4865173"/>
            <a:ext cx="6262330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Continuous real-time monitoring enables early diagnosis, preventive maintenance, and extended infrastructure lifespan.</a:t>
            </a:r>
            <a:endParaRPr lang="en-US" sz="1600" dirty="0"/>
          </a:p>
        </p:txBody>
      </p:sp>
      <p:sp>
        <p:nvSpPr>
          <p:cNvPr id="22" name="Text 10"/>
          <p:cNvSpPr/>
          <p:nvPr/>
        </p:nvSpPr>
        <p:spPr>
          <a:xfrm>
            <a:off x="7647623" y="6141901"/>
            <a:ext cx="2573060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Traditional Challenges</a:t>
            </a:r>
            <a:endParaRPr lang="en-US" sz="2000" dirty="0"/>
          </a:p>
        </p:txBody>
      </p:sp>
      <p:sp>
        <p:nvSpPr>
          <p:cNvPr id="23" name="Text 11"/>
          <p:cNvSpPr/>
          <p:nvPr/>
        </p:nvSpPr>
        <p:spPr>
          <a:xfrm>
            <a:off x="7647623" y="6586957"/>
            <a:ext cx="6262330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547DDBF-AAC4-EF72-E317-FEBF1E4C7B5E}"/>
              </a:ext>
            </a:extLst>
          </p:cNvPr>
          <p:cNvSpPr txBox="1"/>
          <p:nvPr/>
        </p:nvSpPr>
        <p:spPr>
          <a:xfrm>
            <a:off x="7575961" y="6605358"/>
            <a:ext cx="70315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1. Traditional techniques face challenges with large datasets, requiring extensive manual intervention that leads to delays, errors, and inefficiencies.</a:t>
            </a:r>
          </a:p>
          <a:p>
            <a:r>
              <a:rPr lang="en-US" altLang="zh-CN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2. Complexity and variability of structural behaviors.</a:t>
            </a:r>
            <a:endParaRPr lang="zh-CN" altLang="en-US" sz="1600" dirty="0">
              <a:solidFill>
                <a:srgbClr val="4A4A45"/>
              </a:solidFill>
              <a:latin typeface="Lato" pitchFamily="34" charset="0"/>
              <a:cs typeface="Lato" pitchFamily="34" charset="-12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B2EF7A4-D0CD-73B3-B74B-6605213D2F11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871" y="1082278"/>
            <a:ext cx="7214473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Digital Twin Technology in SHM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3871" y="2030254"/>
            <a:ext cx="1024890" cy="163996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36180" y="2235160"/>
            <a:ext cx="2754511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Virtual Replica Creation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36180" y="2678430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DTs are virtual replicas of physical assets, evolving alongside real-world counterparts by integrating real-time sensor data and simulations.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871" y="3670221"/>
            <a:ext cx="1024890" cy="163996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36180" y="3875127"/>
            <a:ext cx="290143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Design Phase Application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536180" y="4318397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Enables virtual simulations to predict structural performance under various conditions, facilitating optimal designs prior to construction.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3871" y="5310188"/>
            <a:ext cx="1024890" cy="183713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6180" y="5515094"/>
            <a:ext cx="3128486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Operational Phase Benefits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536180" y="5958364"/>
            <a:ext cx="637674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Continuously assimilates real-time data from embedded sensors, enabling real-time monitoring, fault diagnosis, and predictive maintenance.</a:t>
            </a:r>
            <a:endParaRPr lang="en-US" sz="16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3CC2762-C271-594C-ACC2-85BAA80B2D7F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59893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Global Methods in SHM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Data-Driven Methods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Utilize statistical and machine learning techniques like PCA, SVMs, and neural networks to process vibration data for damage detection.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38714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Physics Model-Based Methods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Employ mathematical models such as FEM to simulate structural behavior and predict damage location and severity.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Hybrid Techniques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Combine data-driven models with physics-based approaches to enhance robustness and accuracy of damage detection.</a:t>
            </a:r>
            <a:endParaRPr lang="en-US" sz="175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8244A0F-9C67-BDF5-2320-B32CC78F83A1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669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Local Methods in SHM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15885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542699"/>
            <a:ext cx="30952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Non-Destructive Testing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033117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Techniques like ultrasonic testing and thermography for detailed assessments of specific components or areas.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315885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542699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Digital Twin Enhancement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387447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DTs provide precise simulations of localized damage, integrating real-time data with multi-physics FEM models.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92685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519499"/>
            <a:ext cx="33131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Deep Learning Integration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009918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CNN and Transformer models improve defect identification and localization in image-based NDT data.</a:t>
            </a:r>
            <a:endParaRPr lang="en-US" sz="175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08D767D-87E8-3FD1-1F83-2E041BEEF33E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74520" y="629726"/>
            <a:ext cx="11013897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Problem Statement and Methodology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74520" y="20472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830968" y="2132294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11636" y="20472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Challenge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11636" y="2537702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Addressing limitations in DT accuracy due to environmental noise, measurement errors, and computational constraints.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566197" y="20472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9" name="Text 6"/>
          <p:cNvSpPr/>
          <p:nvPr/>
        </p:nvSpPr>
        <p:spPr>
          <a:xfrm>
            <a:off x="4722645" y="2132294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03313" y="20472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Proposed Solution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03313" y="2537702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 a high-performance hybrid machine-learning model leveraging DT-generated data for bridge health monitoring.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8943876" y="20472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0"/>
          <p:cNvSpPr/>
          <p:nvPr/>
        </p:nvSpPr>
        <p:spPr>
          <a:xfrm>
            <a:off x="9100324" y="2132294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9680992" y="20472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Approach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680992" y="2520640"/>
            <a:ext cx="283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Integrate 1-D CNN and LSTM architectures, employing Bayesian optimization for model structure refinement.</a:t>
            </a:r>
            <a:endParaRPr lang="en-US" sz="1750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A844D55-DEF9-9FE3-1E1A-FAD1D459D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68" y="4488303"/>
            <a:ext cx="13836879" cy="3481229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084B5BB1-C4C9-C8C8-1F97-B3C13CC38E8A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F46B007-62B2-4340-9E35-D7289B444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95" y="2215851"/>
            <a:ext cx="7595793" cy="3797897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6B5DAFE5-95E7-6DB1-5875-6205A4F7B25D}"/>
              </a:ext>
            </a:extLst>
          </p:cNvPr>
          <p:cNvSpPr/>
          <p:nvPr/>
        </p:nvSpPr>
        <p:spPr>
          <a:xfrm>
            <a:off x="7937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Collection</a:t>
            </a:r>
            <a:endParaRPr lang="en-US" sz="445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304D51D-807C-BD04-0E03-D7E39226F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6993" y="2524363"/>
            <a:ext cx="7031907" cy="4096724"/>
          </a:xfrm>
          <a:prstGeom prst="rect">
            <a:avLst/>
          </a:prstGeom>
        </p:spPr>
      </p:pic>
      <p:sp>
        <p:nvSpPr>
          <p:cNvPr id="8" name="箭头: 下 7">
            <a:extLst>
              <a:ext uri="{FF2B5EF4-FFF2-40B4-BE49-F238E27FC236}">
                <a16:creationId xmlns:a16="http://schemas.microsoft.com/office/drawing/2014/main" id="{3820EB83-4796-8226-4525-826C8B01B7C2}"/>
              </a:ext>
            </a:extLst>
          </p:cNvPr>
          <p:cNvSpPr/>
          <p:nvPr/>
        </p:nvSpPr>
        <p:spPr>
          <a:xfrm>
            <a:off x="6050856" y="2769704"/>
            <a:ext cx="222809" cy="863705"/>
          </a:xfrm>
          <a:prstGeom prst="downArrow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6851892-68E4-F694-DC75-BECE4463118F}"/>
              </a:ext>
            </a:extLst>
          </p:cNvPr>
          <p:cNvSpPr txBox="1"/>
          <p:nvPr/>
        </p:nvSpPr>
        <p:spPr>
          <a:xfrm>
            <a:off x="5877315" y="2443913"/>
            <a:ext cx="2299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External Force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箭头: 下 9">
            <a:extLst>
              <a:ext uri="{FF2B5EF4-FFF2-40B4-BE49-F238E27FC236}">
                <a16:creationId xmlns:a16="http://schemas.microsoft.com/office/drawing/2014/main" id="{B8986EC0-F714-6D81-847A-FEAAD1C10EFF}"/>
              </a:ext>
            </a:extLst>
          </p:cNvPr>
          <p:cNvSpPr/>
          <p:nvPr/>
        </p:nvSpPr>
        <p:spPr>
          <a:xfrm>
            <a:off x="12802839" y="3149446"/>
            <a:ext cx="222809" cy="863705"/>
          </a:xfrm>
          <a:prstGeom prst="downArrow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997F709-30F6-B038-4346-CE4164CDC1C9}"/>
              </a:ext>
            </a:extLst>
          </p:cNvPr>
          <p:cNvSpPr txBox="1"/>
          <p:nvPr/>
        </p:nvSpPr>
        <p:spPr>
          <a:xfrm>
            <a:off x="12629298" y="2823655"/>
            <a:ext cx="2299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External Force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7FAF454-A22D-0E43-EB3B-96AFE9BABDBA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1259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81BDE48-9B49-9456-CB00-AA2F05462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58" y="1933842"/>
            <a:ext cx="13222545" cy="5077534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81B600D9-4459-F5B2-AF30-12DA75A09FC9}"/>
              </a:ext>
            </a:extLst>
          </p:cNvPr>
          <p:cNvSpPr/>
          <p:nvPr/>
        </p:nvSpPr>
        <p:spPr>
          <a:xfrm>
            <a:off x="7937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Collection</a:t>
            </a:r>
            <a:endParaRPr lang="en-US" sz="445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BA8D17C-E672-E640-E766-74AB522E551B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366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74370" y="530543"/>
            <a:ext cx="4817031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Implemented</a:t>
            </a:r>
            <a:endParaRPr lang="en-US" sz="3750" dirty="0"/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D5E9803B-2A07-9B82-FD33-EBD20BDDB1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9940290"/>
              </p:ext>
            </p:extLst>
          </p:nvPr>
        </p:nvGraphicFramePr>
        <p:xfrm>
          <a:off x="1842052" y="1238660"/>
          <a:ext cx="11304105" cy="66252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0435">
                  <a:extLst>
                    <a:ext uri="{9D8B030D-6E8A-4147-A177-3AD203B41FA5}">
                      <a16:colId xmlns:a16="http://schemas.microsoft.com/office/drawing/2014/main" val="1537751597"/>
                    </a:ext>
                  </a:extLst>
                </a:gridCol>
                <a:gridCol w="2862470">
                  <a:extLst>
                    <a:ext uri="{9D8B030D-6E8A-4147-A177-3AD203B41FA5}">
                      <a16:colId xmlns:a16="http://schemas.microsoft.com/office/drawing/2014/main" val="503970579"/>
                    </a:ext>
                  </a:extLst>
                </a:gridCol>
                <a:gridCol w="2623930">
                  <a:extLst>
                    <a:ext uri="{9D8B030D-6E8A-4147-A177-3AD203B41FA5}">
                      <a16:colId xmlns:a16="http://schemas.microsoft.com/office/drawing/2014/main" val="2450829871"/>
                    </a:ext>
                  </a:extLst>
                </a:gridCol>
                <a:gridCol w="3167270">
                  <a:extLst>
                    <a:ext uri="{9D8B030D-6E8A-4147-A177-3AD203B41FA5}">
                      <a16:colId xmlns:a16="http://schemas.microsoft.com/office/drawing/2014/main" val="1891306282"/>
                    </a:ext>
                  </a:extLst>
                </a:gridCol>
              </a:tblGrid>
              <a:tr h="854966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Feature</a:t>
                      </a: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381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C9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1D CNN</a:t>
                      </a:r>
                      <a:endParaRPr lang="zh-CN" altLang="en-US" sz="2000" b="1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381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C9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LSTM</a:t>
                      </a:r>
                      <a:endParaRPr lang="zh-CN" altLang="en-US" sz="2000" b="1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381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C9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CNN-LSTM</a:t>
                      </a:r>
                      <a:endParaRPr lang="zh-CN" altLang="en-US" sz="2000" b="1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381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C9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120342"/>
                  </a:ext>
                </a:extLst>
              </a:tr>
              <a:tr h="14844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Feature Extraction</a:t>
                      </a:r>
                      <a:endParaRPr lang="zh-CN" altLang="en-US" sz="2000" b="1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381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Efficient at detecting local patterns, such as peaks, trends, and periodicity in data.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381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Captures long-term dependencies and complex temporal patterns.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381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Combines local pattern detection (CNN) with temporal dependency modeling (LSTM).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381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0058376"/>
                  </a:ext>
                </a:extLst>
              </a:tr>
              <a:tr h="13255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Temporal Dependency</a:t>
                      </a:r>
                      <a:endParaRPr lang="zh-CN" altLang="en-US" sz="2000" b="1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Focuses on short-term dependencies using fixed-length windows.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Excels in modeling both short-term and long-term dependencies.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Handles both short- and long-term dependencies effectively.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939701"/>
                  </a:ext>
                </a:extLst>
              </a:tr>
              <a:tr h="13248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Speed</a:t>
                      </a:r>
                      <a:endParaRPr lang="zh-CN" altLang="en-US" sz="2000" b="1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Faster training and inference due to parallelized operations.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Slower training and inference due to sequential processing.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Moderate speed, as CNN handles feature extraction before passing data to LSTM for sequential modeling.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9899151"/>
                  </a:ext>
                </a:extLst>
              </a:tr>
              <a:tr h="163543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Parameter Efficiency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Fewer parameters compared to LSTM, reducing overfitting risks with smaller datasets.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Requires more parameters, which can be computationally intensive.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Balances parameter efficiency by limiting the LSTM's input to features extracted by the CNN.</a:t>
                      </a:r>
                      <a:endParaRPr lang="zh-CN" alt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C94A"/>
                      </a:solidFill>
                      <a:prstDash val="solid"/>
                    </a:lnL>
                    <a:lnR w="12700" cmpd="sng">
                      <a:solidFill>
                        <a:srgbClr val="FFC94A"/>
                      </a:solidFill>
                      <a:prstDash val="solid"/>
                    </a:lnR>
                    <a:lnT w="12700" cmpd="sng">
                      <a:solidFill>
                        <a:srgbClr val="FFC94A"/>
                      </a:solidFill>
                      <a:prstDash val="solid"/>
                    </a:lnT>
                    <a:lnB w="12700" cmpd="sng">
                      <a:solidFill>
                        <a:srgbClr val="FFC94A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621057"/>
                  </a:ext>
                </a:extLst>
              </a:tr>
            </a:tbl>
          </a:graphicData>
        </a:graphic>
      </p:graphicFrame>
      <p:sp>
        <p:nvSpPr>
          <p:cNvPr id="21" name="文本框 20">
            <a:extLst>
              <a:ext uri="{FF2B5EF4-FFF2-40B4-BE49-F238E27FC236}">
                <a16:creationId xmlns:a16="http://schemas.microsoft.com/office/drawing/2014/main" id="{1B936D15-A604-52CF-308D-9574E8A5D569}"/>
              </a:ext>
            </a:extLst>
          </p:cNvPr>
          <p:cNvSpPr txBox="1"/>
          <p:nvPr/>
        </p:nvSpPr>
        <p:spPr>
          <a:xfrm>
            <a:off x="14234631" y="7847015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1278</TotalTime>
  <Words>1135</Words>
  <Application>Microsoft Office PowerPoint</Application>
  <PresentationFormat>自定义</PresentationFormat>
  <Paragraphs>158</Paragraphs>
  <Slides>17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Lato Bold</vt:lpstr>
      <vt:lpstr>等线</vt:lpstr>
      <vt:lpstr>Arial</vt:lpstr>
      <vt:lpstr>Lato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ZHANG Peining</cp:lastModifiedBy>
  <cp:revision>38</cp:revision>
  <dcterms:created xsi:type="dcterms:W3CDTF">2024-11-26T04:34:57Z</dcterms:created>
  <dcterms:modified xsi:type="dcterms:W3CDTF">2025-03-17T06:51:47Z</dcterms:modified>
</cp:coreProperties>
</file>